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148f2d0b8d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3148f2d0b8d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148f2d0b8d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148f2d0b8d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148f2d0b8d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148f2d0b8d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148f2d0b8d_0_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148f2d0b8d_0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148f2d0b8d_0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148f2d0b8d_0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148f2d0b8d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148f2d0b8d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148f2d0b8d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148f2d0b8d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148f2d0b8d_0_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148f2d0b8d_0_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148f2d0b8d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148f2d0b8d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148f2d0b8d_0_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148f2d0b8d_0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148f2d0b8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148f2d0b8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148f2d0b8d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148f2d0b8d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148f2d0b8d_0_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148f2d0b8d_0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148f2d0b8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148f2d0b8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148f2d0b8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148f2d0b8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148f2d0b8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148f2d0b8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148f2d0b8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148f2d0b8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148f2d0b8d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148f2d0b8d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148f2d0b8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148f2d0b8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148f2d0b8d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148f2d0b8d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5143501" cy="5143501"/>
          </a:xfrm>
          <a:prstGeom prst="rect">
            <a:avLst/>
          </a:prstGeom>
          <a:noFill/>
          <a:ln>
            <a:noFill/>
          </a:ln>
        </p:spPr>
      </p:pic>
      <p:sp>
        <p:nvSpPr>
          <p:cNvPr id="55" name="Google Shape;55;p13"/>
          <p:cNvSpPr txBox="1"/>
          <p:nvPr>
            <p:ph type="ctrTitle"/>
          </p:nvPr>
        </p:nvSpPr>
        <p:spPr>
          <a:xfrm>
            <a:off x="3498300" y="-38625"/>
            <a:ext cx="5645700" cy="162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1F2328"/>
                </a:solidFill>
              </a:rPr>
              <a:t>BLOCKCHAIN BASICS</a:t>
            </a:r>
            <a:endParaRPr sz="4800"/>
          </a:p>
        </p:txBody>
      </p:sp>
      <p:sp>
        <p:nvSpPr>
          <p:cNvPr id="56" name="Google Shape;56;p13"/>
          <p:cNvSpPr txBox="1"/>
          <p:nvPr>
            <p:ph idx="1" type="subTitle"/>
          </p:nvPr>
        </p:nvSpPr>
        <p:spPr>
          <a:xfrm>
            <a:off x="4834575" y="3086700"/>
            <a:ext cx="4260300" cy="2056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…and why should I, as a veterinarian, care about them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DE7BE"/>
        </a:solidFill>
      </p:bgPr>
    </p:bg>
    <p:spTree>
      <p:nvGrpSpPr>
        <p:cNvPr id="112" name="Shape 112"/>
        <p:cNvGrpSpPr/>
        <p:nvPr/>
      </p:nvGrpSpPr>
      <p:grpSpPr>
        <a:xfrm>
          <a:off x="0" y="0"/>
          <a:ext cx="0" cy="0"/>
          <a:chOff x="0" y="0"/>
          <a:chExt cx="0" cy="0"/>
        </a:xfrm>
      </p:grpSpPr>
      <p:sp>
        <p:nvSpPr>
          <p:cNvPr id="113" name="Google Shape;113;p22"/>
          <p:cNvSpPr txBox="1"/>
          <p:nvPr>
            <p:ph type="title"/>
          </p:nvPr>
        </p:nvSpPr>
        <p:spPr>
          <a:xfrm>
            <a:off x="139025" y="207325"/>
            <a:ext cx="3356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Privacy and Security</a:t>
            </a:r>
            <a:endParaRPr/>
          </a:p>
        </p:txBody>
      </p:sp>
      <p:pic>
        <p:nvPicPr>
          <p:cNvPr id="114" name="Google Shape;114;p22"/>
          <p:cNvPicPr preferRelativeResize="0"/>
          <p:nvPr/>
        </p:nvPicPr>
        <p:blipFill>
          <a:blip r:embed="rId3">
            <a:alphaModFix/>
          </a:blip>
          <a:stretch>
            <a:fillRect/>
          </a:stretch>
        </p:blipFill>
        <p:spPr>
          <a:xfrm>
            <a:off x="3934938" y="609450"/>
            <a:ext cx="5209073" cy="3924601"/>
          </a:xfrm>
          <a:prstGeom prst="rect">
            <a:avLst/>
          </a:prstGeom>
          <a:noFill/>
          <a:ln>
            <a:noFill/>
          </a:ln>
        </p:spPr>
      </p:pic>
      <p:sp>
        <p:nvSpPr>
          <p:cNvPr id="115" name="Google Shape;115;p22"/>
          <p:cNvSpPr txBox="1"/>
          <p:nvPr>
            <p:ph idx="1" type="body"/>
          </p:nvPr>
        </p:nvSpPr>
        <p:spPr>
          <a:xfrm>
            <a:off x="139025" y="741400"/>
            <a:ext cx="4433100" cy="4402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Privacy features vary across blockchains. Some, like Bitcoin, offer pseudonymity, while others, like Zcash or Monero, focus on enhancing privacy through cryptographic methods.</a:t>
            </a:r>
            <a:endParaRPr/>
          </a:p>
          <a:p>
            <a:pPr indent="0" lvl="0" marL="0" rtl="0" algn="l">
              <a:spcBef>
                <a:spcPts val="1200"/>
              </a:spcBef>
              <a:spcAft>
                <a:spcPts val="1200"/>
              </a:spcAft>
              <a:buNone/>
            </a:pPr>
            <a:r>
              <a:rPr lang="en"/>
              <a:t>Security remains a primary focus, as blockchain’s decentralized and cryptographic nature makes it resistant to tampering, but issues like the "51% attack" highlight ongoing security considerations.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0ADB3"/>
        </a:solidFill>
      </p:bgPr>
    </p:bg>
    <p:spTree>
      <p:nvGrpSpPr>
        <p:cNvPr id="119" name="Shape 119"/>
        <p:cNvGrpSpPr/>
        <p:nvPr/>
      </p:nvGrpSpPr>
      <p:grpSpPr>
        <a:xfrm>
          <a:off x="0" y="0"/>
          <a:ext cx="0" cy="0"/>
          <a:chOff x="0" y="0"/>
          <a:chExt cx="0" cy="0"/>
        </a:xfrm>
      </p:grpSpPr>
      <p:sp>
        <p:nvSpPr>
          <p:cNvPr id="120" name="Google Shape;120;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Scalability and Performance</a:t>
            </a:r>
            <a:endParaRPr/>
          </a:p>
        </p:txBody>
      </p:sp>
      <p:sp>
        <p:nvSpPr>
          <p:cNvPr id="121" name="Google Shape;121;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solidFill>
                  <a:srgbClr val="594E44"/>
                </a:solidFill>
              </a:rPr>
              <a:t>One of the major challenges for blockchain is scalability, or the ability to handle increased transaction volume without sacrificing performance. Solutions include:</a:t>
            </a:r>
            <a:endParaRPr>
              <a:solidFill>
                <a:srgbClr val="594E44"/>
              </a:solidFill>
            </a:endParaRPr>
          </a:p>
          <a:p>
            <a:pPr indent="-342900" lvl="0" marL="457200" rtl="0" algn="l">
              <a:spcBef>
                <a:spcPts val="1200"/>
              </a:spcBef>
              <a:spcAft>
                <a:spcPts val="0"/>
              </a:spcAft>
              <a:buClr>
                <a:srgbClr val="594E44"/>
              </a:buClr>
              <a:buSzPts val="1800"/>
              <a:buChar char="●"/>
            </a:pPr>
            <a:r>
              <a:rPr b="1" lang="en">
                <a:solidFill>
                  <a:srgbClr val="594E44"/>
                </a:solidFill>
              </a:rPr>
              <a:t>Layer 2 scaling</a:t>
            </a:r>
            <a:r>
              <a:rPr lang="en">
                <a:solidFill>
                  <a:srgbClr val="594E44"/>
                </a:solidFill>
              </a:rPr>
              <a:t> (e.g., rollups, sidechains).</a:t>
            </a:r>
            <a:endParaRPr>
              <a:solidFill>
                <a:srgbClr val="594E44"/>
              </a:solidFill>
            </a:endParaRPr>
          </a:p>
          <a:p>
            <a:pPr indent="-342900" lvl="0" marL="457200" rtl="0" algn="l">
              <a:spcBef>
                <a:spcPts val="0"/>
              </a:spcBef>
              <a:spcAft>
                <a:spcPts val="0"/>
              </a:spcAft>
              <a:buClr>
                <a:srgbClr val="594E44"/>
              </a:buClr>
              <a:buSzPts val="1800"/>
              <a:buChar char="●"/>
            </a:pPr>
            <a:r>
              <a:rPr b="1" lang="en">
                <a:solidFill>
                  <a:srgbClr val="594E44"/>
                </a:solidFill>
              </a:rPr>
              <a:t>Sharding</a:t>
            </a:r>
            <a:r>
              <a:rPr lang="en">
                <a:solidFill>
                  <a:srgbClr val="594E44"/>
                </a:solidFill>
              </a:rPr>
              <a:t>: Dividing the network into smaller parts (shards) to process transactions in parallel.</a:t>
            </a:r>
            <a:endParaRPr>
              <a:solidFill>
                <a:srgbClr val="594E44"/>
              </a:solidFill>
            </a:endParaRPr>
          </a:p>
          <a:p>
            <a:pPr indent="0" lvl="0" marL="0" rtl="0" algn="l">
              <a:spcBef>
                <a:spcPts val="1200"/>
              </a:spcBef>
              <a:spcAft>
                <a:spcPts val="0"/>
              </a:spcAft>
              <a:buClr>
                <a:schemeClr val="dk1"/>
              </a:buClr>
              <a:buSzPts val="1100"/>
              <a:buFont typeface="Arial"/>
              <a:buNone/>
            </a:pPr>
            <a:r>
              <a:rPr lang="en">
                <a:solidFill>
                  <a:srgbClr val="594E44"/>
                </a:solidFill>
              </a:rPr>
              <a:t>Many newer blockchains prioritize scalable consensus models to handle high transaction throughput.</a:t>
            </a:r>
            <a:endParaRPr>
              <a:solidFill>
                <a:srgbClr val="594E44"/>
              </a:solidFill>
            </a:endParaRPr>
          </a:p>
          <a:p>
            <a:pPr indent="0" lvl="0" marL="0" rtl="0" algn="l">
              <a:spcBef>
                <a:spcPts val="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4"/>
          <p:cNvPicPr preferRelativeResize="0"/>
          <p:nvPr/>
        </p:nvPicPr>
        <p:blipFill>
          <a:blip r:embed="rId3">
            <a:alphaModFix/>
          </a:blip>
          <a:stretch>
            <a:fillRect/>
          </a:stretch>
        </p:blipFill>
        <p:spPr>
          <a:xfrm>
            <a:off x="46325" y="0"/>
            <a:ext cx="5112648" cy="5112648"/>
          </a:xfrm>
          <a:prstGeom prst="rect">
            <a:avLst/>
          </a:prstGeom>
          <a:noFill/>
          <a:ln>
            <a:noFill/>
          </a:ln>
        </p:spPr>
      </p:pic>
      <p:sp>
        <p:nvSpPr>
          <p:cNvPr id="127" name="Google Shape;127;p24"/>
          <p:cNvSpPr txBox="1"/>
          <p:nvPr>
            <p:ph type="title"/>
          </p:nvPr>
        </p:nvSpPr>
        <p:spPr>
          <a:xfrm>
            <a:off x="4757375" y="818625"/>
            <a:ext cx="4324800" cy="40854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0"/>
              </a:spcAft>
              <a:buClr>
                <a:schemeClr val="dk1"/>
              </a:buClr>
              <a:buSzPct val="39285"/>
              <a:buFont typeface="Arial"/>
              <a:buNone/>
            </a:pPr>
            <a:r>
              <a:rPr lang="en"/>
              <a:t>Blockchain has the potential to bring significant benefits to the veterinary profession, particularly in areas that require data transparency, secure record-keeping, and streamlined processes. </a:t>
            </a:r>
            <a:endParaRPr/>
          </a:p>
          <a:p>
            <a:pPr indent="0" lvl="0" marL="0" rtl="0" algn="l">
              <a:spcBef>
                <a:spcPts val="12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DE7BE"/>
        </a:solidFill>
      </p:bgPr>
    </p:bg>
    <p:spTree>
      <p:nvGrpSpPr>
        <p:cNvPr id="131" name="Shape 131"/>
        <p:cNvGrpSpPr/>
        <p:nvPr/>
      </p:nvGrpSpPr>
      <p:grpSpPr>
        <a:xfrm>
          <a:off x="0" y="0"/>
          <a:ext cx="0" cy="0"/>
          <a:chOff x="0" y="0"/>
          <a:chExt cx="0" cy="0"/>
        </a:xfrm>
      </p:grpSpPr>
      <p:pic>
        <p:nvPicPr>
          <p:cNvPr id="132" name="Google Shape;132;p25"/>
          <p:cNvPicPr preferRelativeResize="0"/>
          <p:nvPr/>
        </p:nvPicPr>
        <p:blipFill rotWithShape="1">
          <a:blip r:embed="rId3">
            <a:alphaModFix/>
          </a:blip>
          <a:srcRect b="0" l="0" r="10402" t="0"/>
          <a:stretch/>
        </p:blipFill>
        <p:spPr>
          <a:xfrm>
            <a:off x="3027625" y="0"/>
            <a:ext cx="6116372" cy="5143502"/>
          </a:xfrm>
          <a:prstGeom prst="rect">
            <a:avLst/>
          </a:prstGeom>
          <a:noFill/>
          <a:ln>
            <a:noFill/>
          </a:ln>
        </p:spPr>
      </p:pic>
      <p:sp>
        <p:nvSpPr>
          <p:cNvPr id="133" name="Google Shape;133;p25"/>
          <p:cNvSpPr txBox="1"/>
          <p:nvPr>
            <p:ph type="title"/>
          </p:nvPr>
        </p:nvSpPr>
        <p:spPr>
          <a:xfrm>
            <a:off x="84950" y="76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Transparent Supply Chain for Veterinary Pharmaceuticals</a:t>
            </a:r>
            <a:endParaRPr/>
          </a:p>
        </p:txBody>
      </p:sp>
      <p:sp>
        <p:nvSpPr>
          <p:cNvPr id="134" name="Google Shape;134;p25"/>
          <p:cNvSpPr txBox="1"/>
          <p:nvPr>
            <p:ph idx="1" type="body"/>
          </p:nvPr>
        </p:nvSpPr>
        <p:spPr>
          <a:xfrm>
            <a:off x="84950" y="725950"/>
            <a:ext cx="4108500" cy="449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Blockchain can provide a traceable and transparent supply chain for veterinary drugs, ensuring authenticity and quality.</a:t>
            </a:r>
            <a:endParaRPr/>
          </a:p>
          <a:p>
            <a:pPr indent="0" lvl="0" marL="0" rtl="0" algn="l">
              <a:spcBef>
                <a:spcPts val="1200"/>
              </a:spcBef>
              <a:spcAft>
                <a:spcPts val="0"/>
              </a:spcAft>
              <a:buNone/>
            </a:pPr>
            <a:r>
              <a:rPr lang="en"/>
              <a:t>By tracking every step, from manufacturer to distributor to clinic, veterinarians can verify that the drugs they use or prescribe are genuine, safe, and stored correctly. </a:t>
            </a:r>
            <a:endParaRPr/>
          </a:p>
          <a:p>
            <a:pPr indent="0" lvl="0" marL="0" rtl="0" algn="l">
              <a:spcBef>
                <a:spcPts val="1200"/>
              </a:spcBef>
              <a:spcAft>
                <a:spcPts val="1200"/>
              </a:spcAft>
              <a:buNone/>
            </a:pPr>
            <a:r>
              <a:rPr lang="en"/>
              <a:t>This reduces the risk of counterfeit medications and improves trust in the supply chain.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0ADB3"/>
        </a:solidFill>
      </p:bgPr>
    </p:bg>
    <p:spTree>
      <p:nvGrpSpPr>
        <p:cNvPr id="138" name="Shape 138"/>
        <p:cNvGrpSpPr/>
        <p:nvPr/>
      </p:nvGrpSpPr>
      <p:grpSpPr>
        <a:xfrm>
          <a:off x="0" y="0"/>
          <a:ext cx="0" cy="0"/>
          <a:chOff x="0" y="0"/>
          <a:chExt cx="0" cy="0"/>
        </a:xfrm>
      </p:grpSpPr>
      <p:sp>
        <p:nvSpPr>
          <p:cNvPr id="139" name="Google Shape;139;p2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None/>
            </a:pPr>
            <a:r>
              <a:rPr lang="en" sz="2500"/>
              <a:t>Immutable Patient Health Records</a:t>
            </a:r>
            <a:endParaRPr sz="2500"/>
          </a:p>
        </p:txBody>
      </p:sp>
      <p:sp>
        <p:nvSpPr>
          <p:cNvPr id="140" name="Google Shape;140;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Blockchain’s immutability can help securely store patient health records, making them tamper-proof and accessible across different clinics and regions.</a:t>
            </a:r>
            <a:endParaRPr/>
          </a:p>
          <a:p>
            <a:pPr indent="0" lvl="0" marL="0" rtl="0" algn="l">
              <a:spcBef>
                <a:spcPts val="1200"/>
              </a:spcBef>
              <a:spcAft>
                <a:spcPts val="0"/>
              </a:spcAft>
              <a:buNone/>
            </a:pPr>
            <a:r>
              <a:rPr lang="en"/>
              <a:t>With permissioned access, veterinarians, pet owners, and specialists can access a pet’s complete medical history without relying on a single clinic’s system.</a:t>
            </a:r>
            <a:endParaRPr/>
          </a:p>
          <a:p>
            <a:pPr indent="0" lvl="0" marL="0" rtl="0" algn="l">
              <a:spcBef>
                <a:spcPts val="1200"/>
              </a:spcBef>
              <a:spcAft>
                <a:spcPts val="1200"/>
              </a:spcAft>
              <a:buNone/>
            </a:pPr>
            <a:r>
              <a:rPr lang="en"/>
              <a:t>This can enhance continuity of care and make it easier for veterinarians to make well-informed decisions.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DE7BE"/>
        </a:solidFill>
      </p:bgPr>
    </p:bg>
    <p:spTree>
      <p:nvGrpSpPr>
        <p:cNvPr id="144" name="Shape 144"/>
        <p:cNvGrpSpPr/>
        <p:nvPr/>
      </p:nvGrpSpPr>
      <p:grpSpPr>
        <a:xfrm>
          <a:off x="0" y="0"/>
          <a:ext cx="0" cy="0"/>
          <a:chOff x="0" y="0"/>
          <a:chExt cx="0" cy="0"/>
        </a:xfrm>
      </p:grpSpPr>
      <p:pic>
        <p:nvPicPr>
          <p:cNvPr id="145" name="Google Shape;145;p27"/>
          <p:cNvPicPr preferRelativeResize="0"/>
          <p:nvPr/>
        </p:nvPicPr>
        <p:blipFill rotWithShape="1">
          <a:blip r:embed="rId3">
            <a:alphaModFix/>
          </a:blip>
          <a:srcRect b="0" l="19342" r="20361" t="0"/>
          <a:stretch/>
        </p:blipFill>
        <p:spPr>
          <a:xfrm>
            <a:off x="5027450" y="0"/>
            <a:ext cx="4116352" cy="5143502"/>
          </a:xfrm>
          <a:prstGeom prst="rect">
            <a:avLst/>
          </a:prstGeom>
          <a:noFill/>
          <a:ln>
            <a:noFill/>
          </a:ln>
        </p:spPr>
      </p:pic>
      <p:sp>
        <p:nvSpPr>
          <p:cNvPr id="146" name="Google Shape;146;p27"/>
          <p:cNvSpPr txBox="1"/>
          <p:nvPr>
            <p:ph type="title"/>
          </p:nvPr>
        </p:nvSpPr>
        <p:spPr>
          <a:xfrm>
            <a:off x="193075" y="51175"/>
            <a:ext cx="6067500" cy="566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Efficient Data Sharing and Collaboration</a:t>
            </a:r>
            <a:endParaRPr/>
          </a:p>
        </p:txBody>
      </p:sp>
      <p:sp>
        <p:nvSpPr>
          <p:cNvPr id="147" name="Google Shape;147;p27"/>
          <p:cNvSpPr txBox="1"/>
          <p:nvPr>
            <p:ph idx="1" type="body"/>
          </p:nvPr>
        </p:nvSpPr>
        <p:spPr>
          <a:xfrm>
            <a:off x="193075" y="756850"/>
            <a:ext cx="5012100" cy="4533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For veterinarians working with specialists or other professionals, blockchain can facilitate the secure sharing of data.</a:t>
            </a:r>
            <a:endParaRPr/>
          </a:p>
          <a:p>
            <a:pPr indent="0" lvl="0" marL="0" rtl="0" algn="l">
              <a:spcBef>
                <a:spcPts val="1200"/>
              </a:spcBef>
              <a:spcAft>
                <a:spcPts val="0"/>
              </a:spcAft>
              <a:buNone/>
            </a:pPr>
            <a:r>
              <a:rPr lang="en"/>
              <a:t>Veterinary professionals could work together more efficiently on cases, sharing diagnostics, treatments, and outcomes without delays or data loss.</a:t>
            </a:r>
            <a:endParaRPr/>
          </a:p>
          <a:p>
            <a:pPr indent="0" lvl="0" marL="0" rtl="0" algn="l">
              <a:spcBef>
                <a:spcPts val="1200"/>
              </a:spcBef>
              <a:spcAft>
                <a:spcPts val="1200"/>
              </a:spcAft>
              <a:buNone/>
            </a:pPr>
            <a:r>
              <a:rPr lang="en"/>
              <a:t>Blockchain can enable a permissioned, decentralized network, where only verified individuals can access the data while maintaining confidentiality.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0ADB3"/>
        </a:solidFill>
      </p:bgPr>
    </p:bg>
    <p:spTree>
      <p:nvGrpSpPr>
        <p:cNvPr id="151" name="Shape 151"/>
        <p:cNvGrpSpPr/>
        <p:nvPr/>
      </p:nvGrpSpPr>
      <p:grpSpPr>
        <a:xfrm>
          <a:off x="0" y="0"/>
          <a:ext cx="0" cy="0"/>
          <a:chOff x="0" y="0"/>
          <a:chExt cx="0" cy="0"/>
        </a:xfrm>
      </p:grpSpPr>
      <p:pic>
        <p:nvPicPr>
          <p:cNvPr id="152" name="Google Shape;152;p28"/>
          <p:cNvPicPr preferRelativeResize="0"/>
          <p:nvPr/>
        </p:nvPicPr>
        <p:blipFill rotWithShape="1">
          <a:blip r:embed="rId3">
            <a:alphaModFix/>
          </a:blip>
          <a:srcRect b="0" l="26965" r="-17332" t="0"/>
          <a:stretch/>
        </p:blipFill>
        <p:spPr>
          <a:xfrm rot="-5400000">
            <a:off x="2374812" y="1625660"/>
            <a:ext cx="3545151" cy="3467326"/>
          </a:xfrm>
          <a:prstGeom prst="rect">
            <a:avLst/>
          </a:prstGeom>
          <a:noFill/>
          <a:ln>
            <a:noFill/>
          </a:ln>
        </p:spPr>
      </p:pic>
      <p:sp>
        <p:nvSpPr>
          <p:cNvPr id="153" name="Google Shape;153;p28"/>
          <p:cNvSpPr txBox="1"/>
          <p:nvPr>
            <p:ph type="title"/>
          </p:nvPr>
        </p:nvSpPr>
        <p:spPr>
          <a:xfrm>
            <a:off x="280800" y="174700"/>
            <a:ext cx="7789800" cy="574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Tokenization for Research and Development Funding</a:t>
            </a:r>
            <a:endParaRPr/>
          </a:p>
        </p:txBody>
      </p:sp>
      <p:sp>
        <p:nvSpPr>
          <p:cNvPr id="154" name="Google Shape;154;p28"/>
          <p:cNvSpPr txBox="1"/>
          <p:nvPr>
            <p:ph idx="1" type="body"/>
          </p:nvPr>
        </p:nvSpPr>
        <p:spPr>
          <a:xfrm>
            <a:off x="280800" y="8169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Blockchain could support innovative funding models for veterinary research, such as tokenized crowdfunding or decentralized funding platforms.</a:t>
            </a:r>
            <a:endParaRPr/>
          </a:p>
          <a:p>
            <a:pPr indent="0" lvl="0" marL="0" rtl="0" algn="l">
              <a:spcBef>
                <a:spcPts val="1200"/>
              </a:spcBef>
              <a:spcAft>
                <a:spcPts val="1200"/>
              </a:spcAft>
              <a:buNone/>
            </a:pPr>
            <a:r>
              <a:rPr lang="en"/>
              <a:t>Veterinarians and researchers could raise funds for specific projects (like developing treatments or studying rare conditions) by issuing tokens that represent partial ownership or support in the project, allowing people passionate about animal health to contribute.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DE7BE"/>
        </a:solidFill>
      </p:bgPr>
    </p:bg>
    <p:spTree>
      <p:nvGrpSpPr>
        <p:cNvPr id="158" name="Shape 158"/>
        <p:cNvGrpSpPr/>
        <p:nvPr/>
      </p:nvGrpSpPr>
      <p:grpSpPr>
        <a:xfrm>
          <a:off x="0" y="0"/>
          <a:ext cx="0" cy="0"/>
          <a:chOff x="0" y="0"/>
          <a:chExt cx="0" cy="0"/>
        </a:xfrm>
      </p:grpSpPr>
      <p:sp>
        <p:nvSpPr>
          <p:cNvPr id="159" name="Google Shape;159;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Credential Verification for Veterinary Professionals</a:t>
            </a:r>
            <a:endParaRPr/>
          </a:p>
        </p:txBody>
      </p:sp>
      <p:sp>
        <p:nvSpPr>
          <p:cNvPr id="160" name="Google Shape;160;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Blockchain can be used to store and verify credentials, certifications, and licenses of veterinary professionals. </a:t>
            </a:r>
            <a:endParaRPr/>
          </a:p>
          <a:p>
            <a:pPr indent="0" lvl="0" marL="0" rtl="0" algn="l">
              <a:spcBef>
                <a:spcPts val="1200"/>
              </a:spcBef>
              <a:spcAft>
                <a:spcPts val="0"/>
              </a:spcAft>
              <a:buNone/>
            </a:pPr>
            <a:r>
              <a:rPr lang="en"/>
              <a:t>It can eliminate the need for manual verification, helping clinics and organizations to confirm a veterinarian’s qualifications and licensing instantly.</a:t>
            </a:r>
            <a:endParaRPr/>
          </a:p>
          <a:p>
            <a:pPr indent="0" lvl="0" marL="0" rtl="0" algn="l">
              <a:spcBef>
                <a:spcPts val="1200"/>
              </a:spcBef>
              <a:spcAft>
                <a:spcPts val="1200"/>
              </a:spcAft>
              <a:buNone/>
            </a:pPr>
            <a:r>
              <a:rPr lang="en"/>
              <a:t>This can be particularly beneficial for veterinary telemedicine services or when hiring veterinarians internationally.</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88A9C1"/>
        </a:solidFill>
      </p:bgPr>
    </p:bg>
    <p:spTree>
      <p:nvGrpSpPr>
        <p:cNvPr id="164" name="Shape 164"/>
        <p:cNvGrpSpPr/>
        <p:nvPr/>
      </p:nvGrpSpPr>
      <p:grpSpPr>
        <a:xfrm>
          <a:off x="0" y="0"/>
          <a:ext cx="0" cy="0"/>
          <a:chOff x="0" y="0"/>
          <a:chExt cx="0" cy="0"/>
        </a:xfrm>
      </p:grpSpPr>
      <p:pic>
        <p:nvPicPr>
          <p:cNvPr id="165" name="Google Shape;165;p30"/>
          <p:cNvPicPr preferRelativeResize="0"/>
          <p:nvPr/>
        </p:nvPicPr>
        <p:blipFill rotWithShape="1">
          <a:blip r:embed="rId3">
            <a:alphaModFix/>
          </a:blip>
          <a:srcRect b="19517" l="0" r="0" t="0"/>
          <a:stretch/>
        </p:blipFill>
        <p:spPr>
          <a:xfrm>
            <a:off x="2317100" y="1003975"/>
            <a:ext cx="6826900" cy="4139526"/>
          </a:xfrm>
          <a:prstGeom prst="rect">
            <a:avLst/>
          </a:prstGeom>
          <a:noFill/>
          <a:ln>
            <a:noFill/>
          </a:ln>
        </p:spPr>
      </p:pic>
      <p:sp>
        <p:nvSpPr>
          <p:cNvPr id="166" name="Google Shape;166;p30"/>
          <p:cNvSpPr txBox="1"/>
          <p:nvPr>
            <p:ph type="title"/>
          </p:nvPr>
        </p:nvSpPr>
        <p:spPr>
          <a:xfrm>
            <a:off x="204600" y="267375"/>
            <a:ext cx="7550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Traceability in Animal Welfare and Ethics Programs</a:t>
            </a:r>
            <a:endParaRPr/>
          </a:p>
        </p:txBody>
      </p:sp>
      <p:sp>
        <p:nvSpPr>
          <p:cNvPr id="167" name="Google Shape;167;p30"/>
          <p:cNvSpPr txBox="1"/>
          <p:nvPr>
            <p:ph idx="1" type="body"/>
          </p:nvPr>
        </p:nvSpPr>
        <p:spPr>
          <a:xfrm>
            <a:off x="204600" y="917325"/>
            <a:ext cx="8734800" cy="1600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highlight>
                  <a:srgbClr val="88A9C1"/>
                </a:highlight>
              </a:rPr>
              <a:t>Blockchain can track animals' care and welfare in farms, zoos, shelters, or research facilities, creating an immutable record of their treatment, health inspections, and living conditions.</a:t>
            </a:r>
            <a:endParaRPr>
              <a:highlight>
                <a:srgbClr val="88A9C1"/>
              </a:highlight>
            </a:endParaRPr>
          </a:p>
          <a:p>
            <a:pPr indent="0" lvl="0" marL="0" rtl="0" algn="l">
              <a:spcBef>
                <a:spcPts val="1200"/>
              </a:spcBef>
              <a:spcAft>
                <a:spcPts val="1200"/>
              </a:spcAft>
              <a:buNone/>
            </a:pPr>
            <a:r>
              <a:t/>
            </a:r>
            <a:endParaRPr>
              <a:highlight>
                <a:srgbClr val="88A9C1"/>
              </a:highlight>
            </a:endParaRPr>
          </a:p>
        </p:txBody>
      </p:sp>
      <p:sp>
        <p:nvSpPr>
          <p:cNvPr id="168" name="Google Shape;168;p30"/>
          <p:cNvSpPr txBox="1"/>
          <p:nvPr/>
        </p:nvSpPr>
        <p:spPr>
          <a:xfrm>
            <a:off x="231700" y="2157238"/>
            <a:ext cx="3815100" cy="237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800">
                <a:solidFill>
                  <a:schemeClr val="dk2"/>
                </a:solidFill>
              </a:rPr>
              <a:t>For veterinarians involved in animal welfare, this transparency can improve compliance with ethical standards, support accountability, and demonstrate commitment to animal health and welfare to the public.</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DE7BE"/>
        </a:solidFill>
      </p:bgPr>
    </p:bg>
    <p:spTree>
      <p:nvGrpSpPr>
        <p:cNvPr id="172" name="Shape 172"/>
        <p:cNvGrpSpPr/>
        <p:nvPr/>
      </p:nvGrpSpPr>
      <p:grpSpPr>
        <a:xfrm>
          <a:off x="0" y="0"/>
          <a:ext cx="0" cy="0"/>
          <a:chOff x="0" y="0"/>
          <a:chExt cx="0" cy="0"/>
        </a:xfrm>
      </p:grpSpPr>
      <p:pic>
        <p:nvPicPr>
          <p:cNvPr id="173" name="Google Shape;173;p31"/>
          <p:cNvPicPr preferRelativeResize="0"/>
          <p:nvPr/>
        </p:nvPicPr>
        <p:blipFill rotWithShape="1">
          <a:blip r:embed="rId3">
            <a:alphaModFix/>
          </a:blip>
          <a:srcRect b="29278" l="29863" r="0" t="0"/>
          <a:stretch/>
        </p:blipFill>
        <p:spPr>
          <a:xfrm>
            <a:off x="0" y="1505975"/>
            <a:ext cx="4788024" cy="3637526"/>
          </a:xfrm>
          <a:prstGeom prst="rect">
            <a:avLst/>
          </a:prstGeom>
          <a:noFill/>
          <a:ln>
            <a:noFill/>
          </a:ln>
        </p:spPr>
      </p:pic>
      <p:sp>
        <p:nvSpPr>
          <p:cNvPr id="174" name="Google Shape;174;p31"/>
          <p:cNvSpPr txBox="1"/>
          <p:nvPr>
            <p:ph type="title"/>
          </p:nvPr>
        </p:nvSpPr>
        <p:spPr>
          <a:xfrm>
            <a:off x="723450" y="445025"/>
            <a:ext cx="7697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Enhanced Research Data Integrity and Collaboration</a:t>
            </a:r>
            <a:endParaRPr/>
          </a:p>
        </p:txBody>
      </p:sp>
      <p:sp>
        <p:nvSpPr>
          <p:cNvPr id="175" name="Google Shape;175;p31"/>
          <p:cNvSpPr txBox="1"/>
          <p:nvPr>
            <p:ph idx="1" type="body"/>
          </p:nvPr>
        </p:nvSpPr>
        <p:spPr>
          <a:xfrm>
            <a:off x="2185575" y="1405575"/>
            <a:ext cx="6904500" cy="3220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Veterinarians involved in research can benefit from blockchain’s immutable data records, which protect research integrity.</a:t>
            </a:r>
            <a:endParaRPr/>
          </a:p>
          <a:p>
            <a:pPr indent="0" lvl="0" marL="0" rtl="0" algn="l">
              <a:spcBef>
                <a:spcPts val="1200"/>
              </a:spcBef>
              <a:spcAft>
                <a:spcPts val="1200"/>
              </a:spcAft>
              <a:buNone/>
            </a:pPr>
            <a:r>
              <a:rPr lang="en"/>
              <a:t>Study findings, animal health data, and research protocols stored on a blockchain can be securely shared and verified, enabling collaborative studies across institutions with high data fidelity and traceability.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DE7BE"/>
        </a:solidFill>
      </p:bgPr>
    </p:bg>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2283198" y="2185600"/>
            <a:ext cx="3925975" cy="2957900"/>
          </a:xfrm>
          <a:prstGeom prst="rect">
            <a:avLst/>
          </a:prstGeom>
          <a:noFill/>
          <a:ln>
            <a:noFill/>
          </a:ln>
        </p:spPr>
      </p:pic>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Decentralization</a:t>
            </a:r>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highlight>
                  <a:srgbClr val="FDE7BE"/>
                </a:highlight>
              </a:rPr>
              <a:t>Unlike traditional centralized databases, blockchain data is stored across a network of nodes (computers) rather than a single server. This structure ensures that no single entity controls the network, increasing transparency, security, and resilience.</a:t>
            </a:r>
            <a:endParaRPr>
              <a:highlight>
                <a:srgbClr val="FDE7BE"/>
              </a:high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0ADB3"/>
        </a:solidFill>
      </p:bgPr>
    </p:bg>
    <p:spTree>
      <p:nvGrpSpPr>
        <p:cNvPr id="179" name="Shape 179"/>
        <p:cNvGrpSpPr/>
        <p:nvPr/>
      </p:nvGrpSpPr>
      <p:grpSpPr>
        <a:xfrm>
          <a:off x="0" y="0"/>
          <a:ext cx="0" cy="0"/>
          <a:chOff x="0" y="0"/>
          <a:chExt cx="0" cy="0"/>
        </a:xfrm>
      </p:grpSpPr>
      <p:sp>
        <p:nvSpPr>
          <p:cNvPr id="180" name="Google Shape;180;p32"/>
          <p:cNvSpPr txBox="1"/>
          <p:nvPr>
            <p:ph type="title"/>
          </p:nvPr>
        </p:nvSpPr>
        <p:spPr>
          <a:xfrm>
            <a:off x="311700" y="329200"/>
            <a:ext cx="6469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Traceable Food Safety in Animal Agriculture</a:t>
            </a:r>
            <a:endParaRPr/>
          </a:p>
        </p:txBody>
      </p:sp>
      <p:sp>
        <p:nvSpPr>
          <p:cNvPr id="181" name="Google Shape;181;p32"/>
          <p:cNvSpPr txBox="1"/>
          <p:nvPr>
            <p:ph idx="1" type="body"/>
          </p:nvPr>
        </p:nvSpPr>
        <p:spPr>
          <a:xfrm>
            <a:off x="311700" y="12760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 livestock and animal agriculture, blockchain can track every step from farm to consumer, helping veterinarians ensure that animals are healthy and meet safety standards.</a:t>
            </a:r>
            <a:endParaRPr/>
          </a:p>
          <a:p>
            <a:pPr indent="0" lvl="0" marL="0" rtl="0" algn="l">
              <a:spcBef>
                <a:spcPts val="1200"/>
              </a:spcBef>
              <a:spcAft>
                <a:spcPts val="1200"/>
              </a:spcAft>
              <a:buNone/>
            </a:pPr>
            <a:r>
              <a:rPr lang="en"/>
              <a:t>Blockchain’s transparency can enhance food safety, facilitate compliance with health regulations, and enable veterinarians to provide better guidance to farmers and regulators about animal health management.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DE7BE"/>
        </a:solidFill>
      </p:bgPr>
    </p:bg>
    <p:spTree>
      <p:nvGrpSpPr>
        <p:cNvPr id="185" name="Shape 185"/>
        <p:cNvGrpSpPr/>
        <p:nvPr/>
      </p:nvGrpSpPr>
      <p:grpSpPr>
        <a:xfrm>
          <a:off x="0" y="0"/>
          <a:ext cx="0" cy="0"/>
          <a:chOff x="0" y="0"/>
          <a:chExt cx="0" cy="0"/>
        </a:xfrm>
      </p:grpSpPr>
      <p:sp>
        <p:nvSpPr>
          <p:cNvPr id="186" name="Google Shape;186;p33"/>
          <p:cNvSpPr txBox="1"/>
          <p:nvPr>
            <p:ph type="title"/>
          </p:nvPr>
        </p:nvSpPr>
        <p:spPr>
          <a:xfrm>
            <a:off x="311700" y="128375"/>
            <a:ext cx="5411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Decentralized Knowledge Platforms</a:t>
            </a:r>
            <a:endParaRPr/>
          </a:p>
        </p:txBody>
      </p:sp>
      <p:sp>
        <p:nvSpPr>
          <p:cNvPr id="187" name="Google Shape;187;p33"/>
          <p:cNvSpPr txBox="1"/>
          <p:nvPr>
            <p:ph idx="1" type="body"/>
          </p:nvPr>
        </p:nvSpPr>
        <p:spPr>
          <a:xfrm>
            <a:off x="311700" y="8126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Veterinary professionals can use blockchain-based platforms to securely share case studies, treatment protocols, and research findings.</a:t>
            </a:r>
            <a:endParaRPr/>
          </a:p>
          <a:p>
            <a:pPr indent="0" lvl="0" marL="0" rtl="0" algn="l">
              <a:spcBef>
                <a:spcPts val="1200"/>
              </a:spcBef>
              <a:spcAft>
                <a:spcPts val="1200"/>
              </a:spcAft>
              <a:buNone/>
            </a:pPr>
            <a:r>
              <a:rPr lang="en"/>
              <a:t>Such platforms could decentralize knowledge distribution, allowing veterinarians globally to access a reliable, verified body of knowledge to improve clinical practices and expand professional expertise without a central authority controlling the data.</a:t>
            </a:r>
            <a:endParaRPr/>
          </a:p>
        </p:txBody>
      </p:sp>
      <p:pic>
        <p:nvPicPr>
          <p:cNvPr id="188" name="Google Shape;188;p33"/>
          <p:cNvPicPr preferRelativeResize="0"/>
          <p:nvPr/>
        </p:nvPicPr>
        <p:blipFill>
          <a:blip r:embed="rId3">
            <a:alphaModFix/>
          </a:blip>
          <a:stretch>
            <a:fillRect/>
          </a:stretch>
        </p:blipFill>
        <p:spPr>
          <a:xfrm>
            <a:off x="-38625" y="2903325"/>
            <a:ext cx="2973348" cy="2240174"/>
          </a:xfrm>
          <a:prstGeom prst="rect">
            <a:avLst/>
          </a:prstGeom>
          <a:noFill/>
          <a:ln>
            <a:noFill/>
          </a:ln>
        </p:spPr>
      </p:pic>
      <p:pic>
        <p:nvPicPr>
          <p:cNvPr id="189" name="Google Shape;189;p33"/>
          <p:cNvPicPr preferRelativeResize="0"/>
          <p:nvPr/>
        </p:nvPicPr>
        <p:blipFill>
          <a:blip r:embed="rId4">
            <a:alphaModFix/>
          </a:blip>
          <a:stretch>
            <a:fillRect/>
          </a:stretch>
        </p:blipFill>
        <p:spPr>
          <a:xfrm>
            <a:off x="2892316" y="2612513"/>
            <a:ext cx="3359375" cy="2530998"/>
          </a:xfrm>
          <a:prstGeom prst="rect">
            <a:avLst/>
          </a:prstGeom>
          <a:noFill/>
          <a:ln>
            <a:noFill/>
          </a:ln>
        </p:spPr>
      </p:pic>
      <p:pic>
        <p:nvPicPr>
          <p:cNvPr id="190" name="Google Shape;190;p33"/>
          <p:cNvPicPr preferRelativeResize="0"/>
          <p:nvPr/>
        </p:nvPicPr>
        <p:blipFill>
          <a:blip r:embed="rId5">
            <a:alphaModFix/>
          </a:blip>
          <a:stretch>
            <a:fillRect/>
          </a:stretch>
        </p:blipFill>
        <p:spPr>
          <a:xfrm>
            <a:off x="5938975" y="2728825"/>
            <a:ext cx="3205023" cy="24146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0ADB3"/>
        </a:soli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highlight>
                  <a:srgbClr val="90ADB3"/>
                </a:highlight>
              </a:rPr>
              <a:t>Distributed Ledger Technology (DLT)</a:t>
            </a:r>
            <a:endParaRPr>
              <a:highlight>
                <a:srgbClr val="90ADB3"/>
              </a:highlight>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Blockchain operates as a distributed ledger where all participants (nodes) hold a copy of the entire transaction history.</a:t>
            </a:r>
            <a:endParaRPr/>
          </a:p>
          <a:p>
            <a:pPr indent="0" lvl="0" marL="0" rtl="0" algn="l">
              <a:spcBef>
                <a:spcPts val="1200"/>
              </a:spcBef>
              <a:spcAft>
                <a:spcPts val="1200"/>
              </a:spcAft>
              <a:buNone/>
            </a:pPr>
            <a:r>
              <a:rPr lang="en"/>
              <a:t>This ensures transparency, as any participant can validate data, and makes data tampering extremely challenging.</a:t>
            </a:r>
            <a:endParaRPr/>
          </a:p>
        </p:txBody>
      </p:sp>
      <p:pic>
        <p:nvPicPr>
          <p:cNvPr id="70" name="Google Shape;70;p15"/>
          <p:cNvPicPr preferRelativeResize="0"/>
          <p:nvPr/>
        </p:nvPicPr>
        <p:blipFill>
          <a:blip r:embed="rId3">
            <a:alphaModFix/>
          </a:blip>
          <a:stretch>
            <a:fillRect/>
          </a:stretch>
        </p:blipFill>
        <p:spPr>
          <a:xfrm>
            <a:off x="5722725" y="2380451"/>
            <a:ext cx="3421276" cy="25776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DE7BE"/>
        </a:solidFill>
      </p:bgPr>
    </p:bg>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Cryptographic Hashing</a:t>
            </a:r>
            <a:endParaRPr/>
          </a:p>
        </p:txBody>
      </p:sp>
      <p:sp>
        <p:nvSpPr>
          <p:cNvPr id="76" name="Google Shape;76;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Blockchain uses cryptographic hashing to secure data. Each block contains a unique hash (a fixed-size string generated from data) that links it to the previous block.</a:t>
            </a:r>
            <a:endParaRPr/>
          </a:p>
          <a:p>
            <a:pPr indent="0" lvl="0" marL="0" rtl="0" algn="l">
              <a:spcBef>
                <a:spcPts val="1200"/>
              </a:spcBef>
              <a:spcAft>
                <a:spcPts val="1200"/>
              </a:spcAft>
              <a:buNone/>
            </a:pPr>
            <a:r>
              <a:rPr lang="en"/>
              <a:t>This chain of hashed blocks makes altering data in one block without affecting subsequent blocks highly impractical, ensuring data integrity.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0ADB3"/>
        </a:solidFill>
      </p:bgPr>
    </p:bg>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Consensus Mechanisms</a:t>
            </a:r>
            <a:endParaRPr/>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500">
                <a:solidFill>
                  <a:srgbClr val="594E44"/>
                </a:solidFill>
              </a:rPr>
              <a:t>To validate and add new transactions, blockchain networks use consensus algorithms. Two common methods are:</a:t>
            </a:r>
            <a:endParaRPr sz="1500">
              <a:solidFill>
                <a:srgbClr val="594E44"/>
              </a:solidFill>
            </a:endParaRPr>
          </a:p>
          <a:p>
            <a:pPr indent="-323850" lvl="0" marL="457200" rtl="0" algn="l">
              <a:spcBef>
                <a:spcPts val="1200"/>
              </a:spcBef>
              <a:spcAft>
                <a:spcPts val="0"/>
              </a:spcAft>
              <a:buClr>
                <a:srgbClr val="594E44"/>
              </a:buClr>
              <a:buSzPts val="1500"/>
              <a:buChar char="●"/>
            </a:pPr>
            <a:r>
              <a:rPr b="1" lang="en" sz="1500">
                <a:solidFill>
                  <a:srgbClr val="594E44"/>
                </a:solidFill>
              </a:rPr>
              <a:t>Proof of Work (PoW)</a:t>
            </a:r>
            <a:r>
              <a:rPr lang="en" sz="1500">
                <a:solidFill>
                  <a:srgbClr val="594E44"/>
                </a:solidFill>
              </a:rPr>
              <a:t>: Requires miners to solve complex computational puzzles to add blocks (e.g., Bitcoin).</a:t>
            </a:r>
            <a:endParaRPr sz="1500">
              <a:solidFill>
                <a:srgbClr val="594E44"/>
              </a:solidFill>
            </a:endParaRPr>
          </a:p>
          <a:p>
            <a:pPr indent="-323850" lvl="0" marL="457200" rtl="0" algn="l">
              <a:spcBef>
                <a:spcPts val="0"/>
              </a:spcBef>
              <a:spcAft>
                <a:spcPts val="0"/>
              </a:spcAft>
              <a:buClr>
                <a:srgbClr val="594E44"/>
              </a:buClr>
              <a:buSzPts val="1500"/>
              <a:buChar char="●"/>
            </a:pPr>
            <a:r>
              <a:rPr b="1" lang="en" sz="1500">
                <a:solidFill>
                  <a:srgbClr val="594E44"/>
                </a:solidFill>
              </a:rPr>
              <a:t>Proof of Stake (PoS)</a:t>
            </a:r>
            <a:r>
              <a:rPr lang="en" sz="1500">
                <a:solidFill>
                  <a:srgbClr val="594E44"/>
                </a:solidFill>
              </a:rPr>
              <a:t>: Validators are chosen based on their stake in the network to verify transactions (e.g., Ethereum 2.0, Cardano).</a:t>
            </a:r>
            <a:endParaRPr sz="1500">
              <a:solidFill>
                <a:srgbClr val="594E44"/>
              </a:solidFill>
            </a:endParaRPr>
          </a:p>
          <a:p>
            <a:pPr indent="0" lvl="0" marL="0" rtl="0" algn="l">
              <a:spcBef>
                <a:spcPts val="1200"/>
              </a:spcBef>
              <a:spcAft>
                <a:spcPts val="0"/>
              </a:spcAft>
              <a:buClr>
                <a:schemeClr val="dk1"/>
              </a:buClr>
              <a:buSzPts val="1100"/>
              <a:buFont typeface="Arial"/>
              <a:buNone/>
            </a:pPr>
            <a:r>
              <a:rPr lang="en" sz="1500">
                <a:solidFill>
                  <a:srgbClr val="594E44"/>
                </a:solidFill>
              </a:rPr>
              <a:t>Other mechanisms include Proof of Authority (PoA), Delegated Proof of Stake (DPoS), and more.</a:t>
            </a:r>
            <a:endParaRPr sz="1500">
              <a:solidFill>
                <a:srgbClr val="594E44"/>
              </a:solidFill>
            </a:endParaRPr>
          </a:p>
          <a:p>
            <a:pPr indent="0" lvl="0" marL="0" rtl="0" algn="l">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DE7BE"/>
        </a:solidFill>
      </p:bgPr>
    </p:bg>
    <p:spTree>
      <p:nvGrpSpPr>
        <p:cNvPr id="86" name="Shape 86"/>
        <p:cNvGrpSpPr/>
        <p:nvPr/>
      </p:nvGrpSpPr>
      <p:grpSpPr>
        <a:xfrm>
          <a:off x="0" y="0"/>
          <a:ext cx="0" cy="0"/>
          <a:chOff x="0" y="0"/>
          <a:chExt cx="0" cy="0"/>
        </a:xfrm>
      </p:grpSpPr>
      <p:sp>
        <p:nvSpPr>
          <p:cNvPr id="87" name="Google Shape;87;p18"/>
          <p:cNvSpPr txBox="1"/>
          <p:nvPr>
            <p:ph type="title"/>
          </p:nvPr>
        </p:nvSpPr>
        <p:spPr>
          <a:xfrm>
            <a:off x="311700" y="173350"/>
            <a:ext cx="3243600" cy="65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Immutability</a:t>
            </a:r>
            <a:endParaRPr/>
          </a:p>
        </p:txBody>
      </p:sp>
      <p:pic>
        <p:nvPicPr>
          <p:cNvPr id="88" name="Google Shape;88;p18"/>
          <p:cNvPicPr preferRelativeResize="0"/>
          <p:nvPr/>
        </p:nvPicPr>
        <p:blipFill>
          <a:blip r:embed="rId3">
            <a:alphaModFix/>
          </a:blip>
          <a:stretch>
            <a:fillRect/>
          </a:stretch>
        </p:blipFill>
        <p:spPr>
          <a:xfrm>
            <a:off x="2" y="1805501"/>
            <a:ext cx="4471501" cy="3368901"/>
          </a:xfrm>
          <a:prstGeom prst="rect">
            <a:avLst/>
          </a:prstGeom>
          <a:noFill/>
          <a:ln>
            <a:noFill/>
          </a:ln>
        </p:spPr>
      </p:pic>
      <p:sp>
        <p:nvSpPr>
          <p:cNvPr id="89" name="Google Shape;89;p18"/>
          <p:cNvSpPr txBox="1"/>
          <p:nvPr>
            <p:ph idx="1" type="body"/>
          </p:nvPr>
        </p:nvSpPr>
        <p:spPr>
          <a:xfrm>
            <a:off x="311700" y="8635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Once data is recorded on the blockchain, it is challenging to alter or delete it. This immutability feature makes blockchain an excellent solution for applications requiring a reliable historical record, such as financial transactions or supply chain tracking.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0ADB3"/>
        </a:solidFill>
      </p:bgPr>
    </p:bg>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Transparency and Pseudonymity</a:t>
            </a:r>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Blockchain transactions are publicly visible, but parties remain pseudonymous (known by their wallet addresses rather than identities).</a:t>
            </a:r>
            <a:endParaRPr/>
          </a:p>
          <a:p>
            <a:pPr indent="0" lvl="0" marL="0" rtl="0" algn="l">
              <a:spcBef>
                <a:spcPts val="1200"/>
              </a:spcBef>
              <a:spcAft>
                <a:spcPts val="1200"/>
              </a:spcAft>
              <a:buNone/>
            </a:pPr>
            <a:r>
              <a:rPr lang="en"/>
              <a:t>This balance supports privacy while maintaining an auditable and traceable transaction history.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DE7BE"/>
        </a:solidFill>
      </p:bgPr>
    </p:bg>
    <p:spTree>
      <p:nvGrpSpPr>
        <p:cNvPr id="99" name="Shape 99"/>
        <p:cNvGrpSpPr/>
        <p:nvPr/>
      </p:nvGrpSpPr>
      <p:grpSpPr>
        <a:xfrm>
          <a:off x="0" y="0"/>
          <a:ext cx="0" cy="0"/>
          <a:chOff x="0" y="0"/>
          <a:chExt cx="0" cy="0"/>
        </a:xfrm>
      </p:grpSpPr>
      <p:sp>
        <p:nvSpPr>
          <p:cNvPr id="100" name="Google Shape;100;p20"/>
          <p:cNvSpPr txBox="1"/>
          <p:nvPr>
            <p:ph type="title"/>
          </p:nvPr>
        </p:nvSpPr>
        <p:spPr>
          <a:xfrm>
            <a:off x="280800" y="251950"/>
            <a:ext cx="2275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Tokenization</a:t>
            </a:r>
            <a:endParaRPr/>
          </a:p>
        </p:txBody>
      </p:sp>
      <p:pic>
        <p:nvPicPr>
          <p:cNvPr id="101" name="Google Shape;101;p20"/>
          <p:cNvPicPr preferRelativeResize="0"/>
          <p:nvPr/>
        </p:nvPicPr>
        <p:blipFill>
          <a:blip r:embed="rId3">
            <a:alphaModFix/>
          </a:blip>
          <a:stretch>
            <a:fillRect/>
          </a:stretch>
        </p:blipFill>
        <p:spPr>
          <a:xfrm>
            <a:off x="2354371" y="1727100"/>
            <a:ext cx="4534528" cy="3416399"/>
          </a:xfrm>
          <a:prstGeom prst="rect">
            <a:avLst/>
          </a:prstGeom>
          <a:noFill/>
          <a:ln>
            <a:noFill/>
          </a:ln>
        </p:spPr>
      </p:pic>
      <p:sp>
        <p:nvSpPr>
          <p:cNvPr id="102" name="Google Shape;102;p20"/>
          <p:cNvSpPr txBox="1"/>
          <p:nvPr>
            <p:ph idx="1" type="body"/>
          </p:nvPr>
        </p:nvSpPr>
        <p:spPr>
          <a:xfrm>
            <a:off x="280800" y="9516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Blockchains can represent assets (digital or physical) as tokens, which can be exchanged on the blockchain. This enables asset ownership transfer, fractional ownership, and broadens access to investment.</a:t>
            </a:r>
            <a:endParaRPr/>
          </a:p>
          <a:p>
            <a:pPr indent="0" lvl="0" marL="0" rtl="0" algn="l">
              <a:spcBef>
                <a:spcPts val="1200"/>
              </a:spcBef>
              <a:spcAft>
                <a:spcPts val="1200"/>
              </a:spcAft>
              <a:buNone/>
            </a:pPr>
            <a:r>
              <a:rPr lang="en"/>
              <a:t>Tokens can be fungible (interchangeable, like cryptocurrencies) or non-fungible (unique, like NFTs).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0ADB3"/>
        </a:solidFill>
      </p:bgPr>
    </p:bg>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Smart Contracts</a:t>
            </a:r>
            <a:endParaRPr/>
          </a:p>
        </p:txBody>
      </p:sp>
      <p:sp>
        <p:nvSpPr>
          <p:cNvPr id="108" name="Google Shape;108;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Smart contracts are self-executing contracts with the terms directly written into code. They automatically enforce and execute agreements when predetermined conditions are met, removing intermediaries and increasing process efficiency.</a:t>
            </a:r>
            <a:endParaRPr/>
          </a:p>
          <a:p>
            <a:pPr indent="0" lvl="0" marL="0" rtl="0" algn="l">
              <a:spcBef>
                <a:spcPts val="1200"/>
              </a:spcBef>
              <a:spcAft>
                <a:spcPts val="1200"/>
              </a:spcAft>
              <a:buNone/>
            </a:pPr>
            <a:r>
              <a:rPr lang="en"/>
              <a:t>Ethereum popularized smart contracts, which are now widely used across different platforms.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